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1" r:id="rId5"/>
    <p:sldId id="259" r:id="rId6"/>
    <p:sldId id="260" r:id="rId7"/>
    <p:sldId id="262" r:id="rId8"/>
    <p:sldId id="263" r:id="rId9"/>
    <p:sldId id="264"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0B724CE-F6BE-4481-8801-408142A4F85F}"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4F046D-FD05-42B7-AEA3-3FAFA8E43188}" type="slidenum">
              <a:rPr lang="en-US" smtClean="0"/>
              <a:t>‹#›</a:t>
            </a:fld>
            <a:endParaRPr lang="en-US"/>
          </a:p>
        </p:txBody>
      </p:sp>
    </p:spTree>
    <p:extLst>
      <p:ext uri="{BB962C8B-B14F-4D97-AF65-F5344CB8AC3E}">
        <p14:creationId xmlns:p14="http://schemas.microsoft.com/office/powerpoint/2010/main" val="42793823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B724CE-F6BE-4481-8801-408142A4F85F}"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4F046D-FD05-42B7-AEA3-3FAFA8E43188}" type="slidenum">
              <a:rPr lang="en-US" smtClean="0"/>
              <a:t>‹#›</a:t>
            </a:fld>
            <a:endParaRPr lang="en-US"/>
          </a:p>
        </p:txBody>
      </p:sp>
    </p:spTree>
    <p:extLst>
      <p:ext uri="{BB962C8B-B14F-4D97-AF65-F5344CB8AC3E}">
        <p14:creationId xmlns:p14="http://schemas.microsoft.com/office/powerpoint/2010/main" val="2781562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B724CE-F6BE-4481-8801-408142A4F85F}"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4F046D-FD05-42B7-AEA3-3FAFA8E43188}" type="slidenum">
              <a:rPr lang="en-US" smtClean="0"/>
              <a:t>‹#›</a:t>
            </a:fld>
            <a:endParaRPr lang="en-US"/>
          </a:p>
        </p:txBody>
      </p:sp>
    </p:spTree>
    <p:extLst>
      <p:ext uri="{BB962C8B-B14F-4D97-AF65-F5344CB8AC3E}">
        <p14:creationId xmlns:p14="http://schemas.microsoft.com/office/powerpoint/2010/main" val="9902806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B724CE-F6BE-4481-8801-408142A4F85F}"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4F046D-FD05-42B7-AEA3-3FAFA8E43188}" type="slidenum">
              <a:rPr lang="en-US" smtClean="0"/>
              <a:t>‹#›</a:t>
            </a:fld>
            <a:endParaRPr lang="en-US"/>
          </a:p>
        </p:txBody>
      </p:sp>
    </p:spTree>
    <p:extLst>
      <p:ext uri="{BB962C8B-B14F-4D97-AF65-F5344CB8AC3E}">
        <p14:creationId xmlns:p14="http://schemas.microsoft.com/office/powerpoint/2010/main" val="15653048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0B724CE-F6BE-4481-8801-408142A4F85F}"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4F046D-FD05-42B7-AEA3-3FAFA8E43188}" type="slidenum">
              <a:rPr lang="en-US" smtClean="0"/>
              <a:t>‹#›</a:t>
            </a:fld>
            <a:endParaRPr lang="en-US"/>
          </a:p>
        </p:txBody>
      </p:sp>
    </p:spTree>
    <p:extLst>
      <p:ext uri="{BB962C8B-B14F-4D97-AF65-F5344CB8AC3E}">
        <p14:creationId xmlns:p14="http://schemas.microsoft.com/office/powerpoint/2010/main" val="10849123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0B724CE-F6BE-4481-8801-408142A4F85F}" type="datetimeFigureOut">
              <a:rPr lang="en-US" smtClean="0"/>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4F046D-FD05-42B7-AEA3-3FAFA8E43188}" type="slidenum">
              <a:rPr lang="en-US" smtClean="0"/>
              <a:t>‹#›</a:t>
            </a:fld>
            <a:endParaRPr lang="en-US"/>
          </a:p>
        </p:txBody>
      </p:sp>
    </p:spTree>
    <p:extLst>
      <p:ext uri="{BB962C8B-B14F-4D97-AF65-F5344CB8AC3E}">
        <p14:creationId xmlns:p14="http://schemas.microsoft.com/office/powerpoint/2010/main" val="20545533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0B724CE-F6BE-4481-8801-408142A4F85F}" type="datetimeFigureOut">
              <a:rPr lang="en-US" smtClean="0"/>
              <a:t>7/22/2016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94F046D-FD05-42B7-AEA3-3FAFA8E43188}" type="slidenum">
              <a:rPr lang="en-US" smtClean="0"/>
              <a:t>‹#›</a:t>
            </a:fld>
            <a:endParaRPr lang="en-US"/>
          </a:p>
        </p:txBody>
      </p:sp>
    </p:spTree>
    <p:extLst>
      <p:ext uri="{BB962C8B-B14F-4D97-AF65-F5344CB8AC3E}">
        <p14:creationId xmlns:p14="http://schemas.microsoft.com/office/powerpoint/2010/main" val="6013845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0B724CE-F6BE-4481-8801-408142A4F85F}" type="datetimeFigureOut">
              <a:rPr lang="en-US" smtClean="0"/>
              <a:t>7/22/2016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94F046D-FD05-42B7-AEA3-3FAFA8E43188}" type="slidenum">
              <a:rPr lang="en-US" smtClean="0"/>
              <a:t>‹#›</a:t>
            </a:fld>
            <a:endParaRPr lang="en-US"/>
          </a:p>
        </p:txBody>
      </p:sp>
    </p:spTree>
    <p:extLst>
      <p:ext uri="{BB962C8B-B14F-4D97-AF65-F5344CB8AC3E}">
        <p14:creationId xmlns:p14="http://schemas.microsoft.com/office/powerpoint/2010/main" val="18297611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B724CE-F6BE-4481-8801-408142A4F85F}" type="datetimeFigureOut">
              <a:rPr lang="en-US" smtClean="0"/>
              <a:t>7/22/2016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94F046D-FD05-42B7-AEA3-3FAFA8E43188}" type="slidenum">
              <a:rPr lang="en-US" smtClean="0"/>
              <a:t>‹#›</a:t>
            </a:fld>
            <a:endParaRPr lang="en-US"/>
          </a:p>
        </p:txBody>
      </p:sp>
    </p:spTree>
    <p:extLst>
      <p:ext uri="{BB962C8B-B14F-4D97-AF65-F5344CB8AC3E}">
        <p14:creationId xmlns:p14="http://schemas.microsoft.com/office/powerpoint/2010/main" val="23443282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B724CE-F6BE-4481-8801-408142A4F85F}" type="datetimeFigureOut">
              <a:rPr lang="en-US" smtClean="0"/>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4F046D-FD05-42B7-AEA3-3FAFA8E43188}" type="slidenum">
              <a:rPr lang="en-US" smtClean="0"/>
              <a:t>‹#›</a:t>
            </a:fld>
            <a:endParaRPr lang="en-US"/>
          </a:p>
        </p:txBody>
      </p:sp>
    </p:spTree>
    <p:extLst>
      <p:ext uri="{BB962C8B-B14F-4D97-AF65-F5344CB8AC3E}">
        <p14:creationId xmlns:p14="http://schemas.microsoft.com/office/powerpoint/2010/main" val="39908756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B724CE-F6BE-4481-8801-408142A4F85F}" type="datetimeFigureOut">
              <a:rPr lang="en-US" smtClean="0"/>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4F046D-FD05-42B7-AEA3-3FAFA8E43188}" type="slidenum">
              <a:rPr lang="en-US" smtClean="0"/>
              <a:t>‹#›</a:t>
            </a:fld>
            <a:endParaRPr lang="en-US"/>
          </a:p>
        </p:txBody>
      </p:sp>
    </p:spTree>
    <p:extLst>
      <p:ext uri="{BB962C8B-B14F-4D97-AF65-F5344CB8AC3E}">
        <p14:creationId xmlns:p14="http://schemas.microsoft.com/office/powerpoint/2010/main" val="35167678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B724CE-F6BE-4481-8801-408142A4F85F}" type="datetimeFigureOut">
              <a:rPr lang="en-US" smtClean="0"/>
              <a:t>7/22/2016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4F046D-FD05-42B7-AEA3-3FAFA8E43188}" type="slidenum">
              <a:rPr lang="en-US" smtClean="0"/>
              <a:t>‹#›</a:t>
            </a:fld>
            <a:endParaRPr lang="en-US"/>
          </a:p>
        </p:txBody>
      </p:sp>
    </p:spTree>
    <p:extLst>
      <p:ext uri="{BB962C8B-B14F-4D97-AF65-F5344CB8AC3E}">
        <p14:creationId xmlns:p14="http://schemas.microsoft.com/office/powerpoint/2010/main" val="38394670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7.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Exercise 4</a:t>
            </a:r>
            <a:endParaRPr lang="en-US" dirty="0"/>
          </a:p>
        </p:txBody>
      </p:sp>
      <p:sp>
        <p:nvSpPr>
          <p:cNvPr id="3" name="Subtitle 2"/>
          <p:cNvSpPr>
            <a:spLocks noGrp="1"/>
          </p:cNvSpPr>
          <p:nvPr>
            <p:ph type="subTitle" idx="1"/>
          </p:nvPr>
        </p:nvSpPr>
        <p:spPr/>
        <p:txBody>
          <a:bodyPr/>
          <a:lstStyle/>
          <a:p>
            <a:r>
              <a:rPr lang="en-US" dirty="0" smtClean="0"/>
              <a:t>Cell Cycle, Mitosis and Meiosis</a:t>
            </a:r>
            <a:endParaRPr lang="en-US" dirty="0"/>
          </a:p>
        </p:txBody>
      </p:sp>
    </p:spTree>
    <p:extLst>
      <p:ext uri="{BB962C8B-B14F-4D97-AF65-F5344CB8AC3E}">
        <p14:creationId xmlns:p14="http://schemas.microsoft.com/office/powerpoint/2010/main" val="5502476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6126162"/>
          </a:xfrm>
        </p:spPr>
        <p:txBody>
          <a:bodyPr>
            <a:normAutofit/>
          </a:bodyPr>
          <a:lstStyle/>
          <a:p>
            <a:pPr algn="l"/>
            <a:r>
              <a:rPr lang="en-US" sz="2000" dirty="0"/>
              <a:t>This exercise </a:t>
            </a:r>
            <a:r>
              <a:rPr lang="en-US" sz="2000" dirty="0" smtClean="0"/>
              <a:t>describes the events of the cell cycle and compares </a:t>
            </a:r>
            <a:r>
              <a:rPr lang="en-US" sz="2000" dirty="0"/>
              <a:t>mitosis and meiosis. In addition to understanding the </a:t>
            </a:r>
            <a:r>
              <a:rPr lang="en-US" sz="2000" dirty="0" smtClean="0"/>
              <a:t>differences in </a:t>
            </a:r>
            <a:r>
              <a:rPr lang="en-US" sz="2000" dirty="0"/>
              <a:t>the processes and outcomes of each mode of cell </a:t>
            </a:r>
            <a:r>
              <a:rPr lang="en-US" sz="2000" dirty="0" smtClean="0"/>
              <a:t>division and being able to answer questions about them, </a:t>
            </a:r>
            <a:r>
              <a:rPr lang="en-US" sz="2000" dirty="0"/>
              <a:t>you should be able to recognize cells in different </a:t>
            </a:r>
            <a:r>
              <a:rPr lang="en-US" sz="2000" dirty="0" smtClean="0"/>
              <a:t>stages of mitosis.</a:t>
            </a:r>
            <a:br>
              <a:rPr lang="en-US" sz="2000" dirty="0" smtClean="0"/>
            </a:br>
            <a:r>
              <a:rPr lang="en-US" sz="2000" dirty="0" smtClean="0"/>
              <a:t/>
            </a:r>
            <a:br>
              <a:rPr lang="en-US" sz="2000" dirty="0" smtClean="0"/>
            </a:br>
            <a:r>
              <a:rPr lang="en-US" sz="2000" dirty="0"/>
              <a:t>On this page you will find </a:t>
            </a:r>
            <a:r>
              <a:rPr lang="en-US" sz="2000" dirty="0" smtClean="0"/>
              <a:t>several photos </a:t>
            </a:r>
            <a:r>
              <a:rPr lang="en-US" sz="2000" dirty="0"/>
              <a:t>of cells undergoing mitosis in the onion root and whitefish blastula. Use these images to test your ability to recognize the phases of </a:t>
            </a:r>
            <a:r>
              <a:rPr lang="en-US" sz="2000" dirty="0" smtClean="0"/>
              <a:t>mitosis and construct the sequence of events that are visible in these cells. </a:t>
            </a:r>
            <a:r>
              <a:rPr lang="en-US" sz="2000" dirty="0"/>
              <a:t>Notice the differences between mitosis in plant and animal cells. </a:t>
            </a:r>
            <a:r>
              <a:rPr lang="en-US" sz="2000" dirty="0" smtClean="0"/>
              <a:t/>
            </a:r>
            <a:br>
              <a:rPr lang="en-US" sz="2000" dirty="0" smtClean="0"/>
            </a:br>
            <a:endParaRPr lang="en-US" sz="2000" dirty="0"/>
          </a:p>
        </p:txBody>
      </p:sp>
    </p:spTree>
    <p:extLst>
      <p:ext uri="{BB962C8B-B14F-4D97-AF65-F5344CB8AC3E}">
        <p14:creationId xmlns:p14="http://schemas.microsoft.com/office/powerpoint/2010/main" val="32214551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Onion Root </a:t>
            </a:r>
            <a:endParaRPr lang="en-US" dirty="0"/>
          </a:p>
        </p:txBody>
      </p:sp>
      <p:pic>
        <p:nvPicPr>
          <p:cNvPr id="1026" name="Picture 2" descr="C:\Users\djokine\Documents\111-112 Manual\website 111\Mitosis\onion mitosis 1.jpg"/>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1219200" y="1295399"/>
            <a:ext cx="6664036" cy="53312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24039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Onion Root </a:t>
            </a:r>
            <a:endParaRPr lang="en-US" dirty="0"/>
          </a:p>
        </p:txBody>
      </p:sp>
      <p:pic>
        <p:nvPicPr>
          <p:cNvPr id="2050" name="Picture 2" descr="C:\Users\djokine\Documents\111-112 Manual\website 111\Mitosis\onion mitosis 2.jpg"/>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1295400" y="1170709"/>
            <a:ext cx="6762750" cy="541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60853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Onion Root </a:t>
            </a:r>
            <a:endParaRPr lang="en-US" dirty="0"/>
          </a:p>
        </p:txBody>
      </p:sp>
      <p:pic>
        <p:nvPicPr>
          <p:cNvPr id="3074" name="Picture 2" descr="C:\Users\djokine\Documents\111-112 Manual\website 111\Mitosis\onion mitosis 5.jpg"/>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1295400" y="1272309"/>
            <a:ext cx="6838950" cy="5471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60853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Whitefish Blastula </a:t>
            </a:r>
            <a:endParaRPr lang="en-US" dirty="0"/>
          </a:p>
        </p:txBody>
      </p:sp>
      <p:pic>
        <p:nvPicPr>
          <p:cNvPr id="4099" name="Picture 3" descr="C:\Users\djokine\Documents\111-112 Manual\website 111\Mitosis\Whitefish mitosis 6.jpg"/>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1066800" y="1143000"/>
            <a:ext cx="6953250" cy="556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60853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Whitefish Blastula </a:t>
            </a:r>
            <a:endParaRPr lang="en-US" dirty="0"/>
          </a:p>
        </p:txBody>
      </p:sp>
      <p:pic>
        <p:nvPicPr>
          <p:cNvPr id="5122" name="Picture 2" descr="C:\Users\djokine\Documents\111-112 Manual\website 111\Mitosis\Whitefish mitosis 7.jpg"/>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1295400" y="1300018"/>
            <a:ext cx="6610350" cy="5288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08010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Whitefish Blastula </a:t>
            </a:r>
            <a:endParaRPr lang="en-US" dirty="0"/>
          </a:p>
        </p:txBody>
      </p:sp>
      <p:pic>
        <p:nvPicPr>
          <p:cNvPr id="6146" name="Picture 2" descr="C:\Users\djokine\Documents\111-112 Manual\website 111\Mitosis\Whitefish mitosis 8.jpg"/>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1143000" y="1143000"/>
            <a:ext cx="6858000"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08010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Whitefish Blastula </a:t>
            </a:r>
            <a:endParaRPr lang="en-US" dirty="0"/>
          </a:p>
        </p:txBody>
      </p:sp>
      <p:pic>
        <p:nvPicPr>
          <p:cNvPr id="7170" name="Picture 2" descr="C:\Users\djokine\Documents\111-112 Manual\website 111\Mitosis\Whitefish mitoisis 5.jpg"/>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143000" y="1219200"/>
            <a:ext cx="6838950" cy="5471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69811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TotalTime>
  <Words>76</Words>
  <Application>Microsoft Office PowerPoint</Application>
  <PresentationFormat>On-screen Show (4:3)</PresentationFormat>
  <Paragraphs>10</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Exercise 4</vt:lpstr>
      <vt:lpstr>This exercise describes the events of the cell cycle and compares mitosis and meiosis. In addition to understanding the differences in the processes and outcomes of each mode of cell division and being able to answer questions about them, you should be able to recognize cells in different stages of mitosis.  On this page you will find several photos of cells undergoing mitosis in the onion root and whitefish blastula. Use these images to test your ability to recognize the phases of mitosis and construct the sequence of events that are visible in these cells. Notice the differences between mitosis in plant and animal cells.  </vt:lpstr>
      <vt:lpstr>Onion Root </vt:lpstr>
      <vt:lpstr>Onion Root </vt:lpstr>
      <vt:lpstr>Onion Root </vt:lpstr>
      <vt:lpstr>Whitefish Blastula </vt:lpstr>
      <vt:lpstr>Whitefish Blastula </vt:lpstr>
      <vt:lpstr>Whitefish Blastula </vt:lpstr>
      <vt:lpstr>Whitefish Blastula </vt:lpstr>
    </vt:vector>
  </TitlesOfParts>
  <Company>Loyola University Chicago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Exercise 4</dc:title>
  <dc:creator>Jokinen, Diane</dc:creator>
  <cp:lastModifiedBy>Jokinen, Diane</cp:lastModifiedBy>
  <cp:revision>3</cp:revision>
  <dcterms:created xsi:type="dcterms:W3CDTF">2016-07-21T16:56:59Z</dcterms:created>
  <dcterms:modified xsi:type="dcterms:W3CDTF">2016-07-22T20:02:46Z</dcterms:modified>
</cp:coreProperties>
</file>